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94" r:id="rId17"/>
    <p:sldId id="297" r:id="rId18"/>
    <p:sldId id="298" r:id="rId19"/>
    <p:sldId id="299" r:id="rId20"/>
    <p:sldId id="289" r:id="rId21"/>
    <p:sldId id="306" r:id="rId22"/>
    <p:sldId id="300" r:id="rId23"/>
    <p:sldId id="301" r:id="rId24"/>
    <p:sldId id="307" r:id="rId25"/>
    <p:sldId id="293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20000"/>
              <a:lumOff val="80000"/>
            </a:schemeClr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816" y="1844824"/>
            <a:ext cx="7772400" cy="185849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«Задания для формирования   </a:t>
            </a:r>
            <a:r>
              <a:rPr lang="ru-RU" dirty="0" smtClean="0"/>
              <a:t> </a:t>
            </a:r>
            <a:r>
              <a:rPr lang="ru-RU" dirty="0" smtClean="0"/>
              <a:t>функциональной </a:t>
            </a:r>
            <a:r>
              <a:rPr lang="ru-RU" dirty="0"/>
              <a:t>математической грамотности </a:t>
            </a:r>
            <a:r>
              <a:rPr lang="ru-RU" dirty="0" smtClean="0"/>
              <a:t>младших школьников»</a:t>
            </a:r>
            <a:endParaRPr lang="ru-RU" dirty="0"/>
          </a:p>
        </p:txBody>
      </p:sp>
      <p:sp useBgFill="1"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49080"/>
            <a:ext cx="8314183" cy="252028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                                                                                      Работу выполнила:</a:t>
            </a:r>
          </a:p>
          <a:p>
            <a:pPr algn="r"/>
            <a:r>
              <a:rPr lang="ru-RU" dirty="0" smtClean="0"/>
              <a:t>                                                                       учитель начальных классов </a:t>
            </a:r>
          </a:p>
          <a:p>
            <a:pPr algn="r"/>
            <a:r>
              <a:rPr lang="ru-RU" dirty="0" smtClean="0"/>
              <a:t>                                                                     </a:t>
            </a:r>
            <a:r>
              <a:rPr lang="ru-RU" dirty="0" smtClean="0"/>
              <a:t>Попова Ольга Александровна</a:t>
            </a:r>
          </a:p>
          <a:p>
            <a:pPr algn="r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</a:p>
          <a:p>
            <a:r>
              <a:rPr lang="ru-RU" sz="2400" dirty="0" smtClean="0"/>
              <a:t>                                          2020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4868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ГБОУ ООШ с. Тяглое Озеро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087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 4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Коля весит 45кг, Дима – на 7 кг меньше, а Вася – на 5кг больше Димы. Смогут ли эти ребята подняться одновременно на лифте, если этот лифт за один раз поднимает не больше 120 кг.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1) 45-7=38(кг)-весит Дима.</a:t>
            </a:r>
          </a:p>
          <a:p>
            <a:r>
              <a:rPr lang="ru-RU" dirty="0"/>
              <a:t>2) 38+5=43(кг) – весит Вася.</a:t>
            </a:r>
          </a:p>
          <a:p>
            <a:r>
              <a:rPr lang="ru-RU" dirty="0"/>
              <a:t>3) 45+38+43=126(кг) – вес троих ребят.</a:t>
            </a:r>
          </a:p>
          <a:p>
            <a:r>
              <a:rPr lang="ru-RU" dirty="0"/>
              <a:t>Ответ: лифт за один раз поднимает не больше 120 кг, а вес ребят 126 кг. </a:t>
            </a:r>
            <a:r>
              <a:rPr lang="ru-RU"/>
              <a:t>Эти ребята не смогут подняться одновременно.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 5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Определи стоимость приготовления 1 кг салата «Греческий», если для этого требуется:</a:t>
            </a:r>
          </a:p>
          <a:p>
            <a:r>
              <a:rPr lang="ru-RU" dirty="0"/>
              <a:t>Помидоры – 4 штуки</a:t>
            </a:r>
          </a:p>
          <a:p>
            <a:r>
              <a:rPr lang="ru-RU" dirty="0"/>
              <a:t>Огурец-3 штуки</a:t>
            </a:r>
          </a:p>
          <a:p>
            <a:r>
              <a:rPr lang="ru-RU" dirty="0"/>
              <a:t>Перец – 2 штуки</a:t>
            </a:r>
          </a:p>
          <a:p>
            <a:r>
              <a:rPr lang="ru-RU" dirty="0"/>
              <a:t>Маслины-1 банка</a:t>
            </a:r>
          </a:p>
          <a:p>
            <a:r>
              <a:rPr lang="ru-RU" dirty="0"/>
              <a:t>Сыр -1 упаковка</a:t>
            </a:r>
          </a:p>
          <a:p>
            <a:r>
              <a:rPr lang="ru-RU" dirty="0"/>
              <a:t>Листья салата-1 упаковка</a:t>
            </a:r>
          </a:p>
          <a:p>
            <a:r>
              <a:rPr lang="ru-RU" dirty="0"/>
              <a:t>    Помидоры стоят 11 рублей за штуку, банка маслин стоит 52 рубля, огурцы – 8 рублей за штуку, упаковка сыра стоит 89 рублей, перец-24 рубля за штуку, упаковка листьев салата стоит 35 рублей.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1.	11*4= 44 (</a:t>
            </a:r>
            <a:r>
              <a:rPr lang="ru-RU" dirty="0" err="1"/>
              <a:t>руб</a:t>
            </a:r>
            <a:r>
              <a:rPr lang="ru-RU" dirty="0"/>
              <a:t>)-стоят помидоры.</a:t>
            </a:r>
          </a:p>
          <a:p>
            <a:r>
              <a:rPr lang="ru-RU" dirty="0"/>
              <a:t>2.	8*3=24(</a:t>
            </a:r>
            <a:r>
              <a:rPr lang="ru-RU" dirty="0" err="1"/>
              <a:t>руб</a:t>
            </a:r>
            <a:r>
              <a:rPr lang="ru-RU" dirty="0"/>
              <a:t>)- заплатят за огурцы</a:t>
            </a:r>
          </a:p>
          <a:p>
            <a:r>
              <a:rPr lang="ru-RU" dirty="0"/>
              <a:t>3.	24*2=48 (</a:t>
            </a:r>
            <a:r>
              <a:rPr lang="ru-RU" dirty="0" err="1"/>
              <a:t>руб</a:t>
            </a:r>
            <a:r>
              <a:rPr lang="ru-RU" dirty="0"/>
              <a:t>)-заплатят за перец.</a:t>
            </a:r>
          </a:p>
          <a:p>
            <a:r>
              <a:rPr lang="ru-RU" dirty="0"/>
              <a:t>4.	44+24+48+52+89+35=292 (</a:t>
            </a:r>
            <a:r>
              <a:rPr lang="ru-RU" dirty="0" err="1"/>
              <a:t>руб</a:t>
            </a:r>
            <a:r>
              <a:rPr lang="ru-RU" dirty="0"/>
              <a:t>)</a:t>
            </a:r>
          </a:p>
          <a:p>
            <a:r>
              <a:rPr lang="ru-RU"/>
              <a:t>Ответ: 292 рубля.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6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Нестандартные задачи.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В начальной школе закладываются основы доказательного мышления. Здесь главная цель работы по развитию логического, отвлеченного мышления состоит в том, чтобы дети научились делать выводы из тех суждений, которые предлагаются им в качестве исходных, чтобы они смогли ограничиться содержанием этих суждений, не привлекая других знаний.</a:t>
            </a:r>
          </a:p>
        </p:txBody>
      </p:sp>
    </p:spTree>
    <p:extLst>
      <p:ext uri="{BB962C8B-B14F-4D97-AF65-F5344CB8AC3E}">
        <p14:creationId xmlns:p14="http://schemas.microsoft.com/office/powerpoint/2010/main" val="144742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Нестандартные задачи.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1.У </a:t>
            </a:r>
            <a:r>
              <a:rPr lang="ru-RU" dirty="0"/>
              <a:t>него есть четыре, но если их все отрезать, то у него станет целых восемь. О чем идет </a:t>
            </a:r>
            <a:r>
              <a:rPr lang="ru-RU" dirty="0" smtClean="0"/>
              <a:t>речь?</a:t>
            </a:r>
          </a:p>
          <a:p>
            <a:endParaRPr lang="ru-RU" dirty="0"/>
          </a:p>
          <a:p>
            <a:r>
              <a:rPr lang="ru-RU" dirty="0"/>
              <a:t>2.Если в 12 часов ночи идет дождь, то можно ли ожидать, что через 72 часа будет солнечная погода?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1.Об </a:t>
            </a:r>
            <a:r>
              <a:rPr lang="ru-RU" dirty="0"/>
              <a:t>углах </a:t>
            </a:r>
            <a:r>
              <a:rPr lang="ru-RU" dirty="0" smtClean="0"/>
              <a:t>четырехугольника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2.Нет</a:t>
            </a:r>
            <a:r>
              <a:rPr lang="ru-RU" dirty="0"/>
              <a:t>, так как через 72 часа снова будет полночь.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06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Нестандартные задачи.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3.Батон </a:t>
            </a:r>
            <a:r>
              <a:rPr lang="ru-RU" dirty="0"/>
              <a:t>разрезали на три части. Сколько сделали разрезов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/>
              <a:t>4</a:t>
            </a:r>
            <a:r>
              <a:rPr lang="ru-RU" dirty="0" smtClean="0"/>
              <a:t>.Из </a:t>
            </a:r>
            <a:r>
              <a:rPr lang="ru-RU" dirty="0"/>
              <a:t>леса Миша принес бабушке для грибного супа  2 белых гриба, 3 подосиновика, 4 мухомора и 5 сыроежек. Сколько грибов пригодится бабушке на суп?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3.Два разреза.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4. 10 грибов, мухомор – несъедобный гриб.</a:t>
            </a:r>
          </a:p>
        </p:txBody>
      </p:sp>
    </p:spTree>
    <p:extLst>
      <p:ext uri="{BB962C8B-B14F-4D97-AF65-F5344CB8AC3E}">
        <p14:creationId xmlns:p14="http://schemas.microsoft.com/office/powerpoint/2010/main" val="2976753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повышенной трудности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Если к Колиным деньгам добавить ещё половину его денег и ещё 30 рублей, он сможет купить диск с игрой и машинку. Сколько денег у Коли, если игра стоит 200 рублей или 2 машинки.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Решение.</a:t>
            </a:r>
          </a:p>
          <a:p>
            <a:r>
              <a:rPr lang="ru-RU" dirty="0"/>
              <a:t>1.	200: 2= 100(</a:t>
            </a:r>
            <a:r>
              <a:rPr lang="ru-RU" dirty="0" err="1"/>
              <a:t>руб</a:t>
            </a:r>
            <a:r>
              <a:rPr lang="ru-RU" dirty="0"/>
              <a:t>)- стоит машинка.</a:t>
            </a:r>
          </a:p>
          <a:p>
            <a:r>
              <a:rPr lang="ru-RU" dirty="0"/>
              <a:t>2.	200+100=300(</a:t>
            </a:r>
            <a:r>
              <a:rPr lang="ru-RU" dirty="0" err="1"/>
              <a:t>руб</a:t>
            </a:r>
            <a:r>
              <a:rPr lang="ru-RU" dirty="0"/>
              <a:t>) - стоит машинка и диск.</a:t>
            </a:r>
          </a:p>
          <a:p>
            <a:r>
              <a:rPr lang="ru-RU" dirty="0"/>
              <a:t>3.	300-30=270(</a:t>
            </a:r>
            <a:r>
              <a:rPr lang="ru-RU" dirty="0" err="1"/>
              <a:t>руб</a:t>
            </a:r>
            <a:r>
              <a:rPr lang="ru-RU" dirty="0"/>
              <a:t>)- деньги, которые были у Коли и половина его денег.</a:t>
            </a:r>
          </a:p>
          <a:p>
            <a:r>
              <a:rPr lang="ru-RU" dirty="0"/>
              <a:t>4.	2+1=3(мерки)- составляют деньги Коли и половина его денег.</a:t>
            </a:r>
          </a:p>
          <a:p>
            <a:r>
              <a:rPr lang="ru-RU" dirty="0"/>
              <a:t>5.	270:3=90(</a:t>
            </a:r>
            <a:r>
              <a:rPr lang="ru-RU" dirty="0" err="1"/>
              <a:t>руб</a:t>
            </a:r>
            <a:r>
              <a:rPr lang="ru-RU" dirty="0"/>
              <a:t>)- в одной мерке</a:t>
            </a:r>
          </a:p>
          <a:p>
            <a:r>
              <a:rPr lang="ru-RU" dirty="0"/>
              <a:t>6.	90*2=180(</a:t>
            </a:r>
            <a:r>
              <a:rPr lang="ru-RU" dirty="0" err="1"/>
              <a:t>руб</a:t>
            </a:r>
            <a:r>
              <a:rPr lang="ru-RU" dirty="0"/>
              <a:t>)- было у Коли</a:t>
            </a:r>
          </a:p>
          <a:p>
            <a:r>
              <a:rPr lang="ru-RU" dirty="0"/>
              <a:t>Ответ: 180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02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         Модельная </a:t>
            </a:r>
            <a:r>
              <a:rPr lang="ru-RU" b="1" dirty="0"/>
              <a:t>карта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 начале учебного года  мама попросила Сашу купить канцтовары к школе. Саша пошёл в магазин и записал стоимость  канцтоваров.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0757951"/>
              </p:ext>
            </p:extLst>
          </p:nvPr>
        </p:nvGraphicFramePr>
        <p:xfrm>
          <a:off x="5076056" y="2348879"/>
          <a:ext cx="3240360" cy="2592288"/>
        </p:xfrm>
        <a:graphic>
          <a:graphicData uri="http://schemas.openxmlformats.org/drawingml/2006/table">
            <a:tbl>
              <a:tblPr firstRow="1" firstCol="1" bandRow="1"/>
              <a:tblGrid>
                <a:gridCol w="1930740"/>
                <a:gridCol w="1309620"/>
              </a:tblGrid>
              <a:tr h="34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Название товара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Цена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 тетрадь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5 р.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 альбом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20 р.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 карандаш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2 р.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 ластик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/>
                          <a:ea typeface="Times New Roman"/>
                        </a:rPr>
                        <a:t>3 р.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</a:rPr>
                        <a:t> линейка</a:t>
                      </a:r>
                      <a:endParaRPr lang="ru-RU" sz="1200" kern="50" dirty="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</a:rPr>
                        <a:t>10р.</a:t>
                      </a:r>
                      <a:endParaRPr lang="ru-RU" sz="1200" kern="50" dirty="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64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1)Мама дала Саше100 р. Нужно купить  5 тетрадей, 2 альбома. Хватит ли этих денег?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3456384" cy="720080"/>
          </a:xfrm>
        </p:spPr>
        <p:txBody>
          <a:bodyPr anchor="t"/>
          <a:lstStyle/>
          <a:p>
            <a:r>
              <a:rPr lang="ru-RU" sz="1600" dirty="0"/>
              <a:t>Типовая задача для учащегося </a:t>
            </a:r>
          </a:p>
          <a:p>
            <a:endParaRPr lang="ru-RU" sz="9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204864"/>
            <a:ext cx="4113783" cy="720080"/>
          </a:xfrm>
        </p:spPr>
        <p:txBody>
          <a:bodyPr/>
          <a:lstStyle/>
          <a:p>
            <a:r>
              <a:rPr lang="ru-RU" dirty="0"/>
              <a:t>Планируемый образовательный результат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3068960"/>
            <a:ext cx="4027112" cy="3525758"/>
          </a:xfrm>
        </p:spPr>
        <p:txBody>
          <a:bodyPr>
            <a:normAutofit/>
          </a:bodyPr>
          <a:lstStyle/>
          <a:p>
            <a:r>
              <a:rPr lang="ru-RU" sz="3200" dirty="0"/>
              <a:t>Посчитать стоимость покупки. Сравнить сумму покупки с суммой наличных денег.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4" y="3140967"/>
            <a:ext cx="3972055" cy="3453751"/>
          </a:xfrm>
        </p:spPr>
        <p:txBody>
          <a:bodyPr>
            <a:normAutofit/>
          </a:bodyPr>
          <a:lstStyle/>
          <a:p>
            <a:r>
              <a:rPr lang="ru-RU" sz="3200" dirty="0"/>
              <a:t>Считает, сравнивает.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04724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Саша пошёл в магазин и увидел,  что тетрадь подорожала на 2 рубля, а альбом на 6 рублей. Хватит ли 100 рублей на покупку 5 тетрадей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204864"/>
            <a:ext cx="4113656" cy="601216"/>
          </a:xfrm>
        </p:spPr>
        <p:txBody>
          <a:bodyPr/>
          <a:lstStyle/>
          <a:p>
            <a:r>
              <a:rPr lang="ru-RU" dirty="0"/>
              <a:t>Типовая задача для учащегося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204864"/>
            <a:ext cx="4185791" cy="601216"/>
          </a:xfrm>
        </p:spPr>
        <p:txBody>
          <a:bodyPr/>
          <a:lstStyle/>
          <a:p>
            <a:r>
              <a:rPr lang="ru-RU" dirty="0"/>
              <a:t>Планируемый образовательный результат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2996952"/>
            <a:ext cx="4027112" cy="3597766"/>
          </a:xfrm>
        </p:spPr>
        <p:txBody>
          <a:bodyPr>
            <a:noAutofit/>
          </a:bodyPr>
          <a:lstStyle/>
          <a:p>
            <a:r>
              <a:rPr lang="ru-RU" sz="2800" dirty="0"/>
              <a:t>Посчитать новую стоимость тетрадей и альбома. Найти стоимость покупки и сравнить с суммой 100 рублей.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996951"/>
            <a:ext cx="4044063" cy="3597767"/>
          </a:xfrm>
        </p:spPr>
        <p:txBody>
          <a:bodyPr/>
          <a:lstStyle/>
          <a:p>
            <a:r>
              <a:rPr lang="ru-RU" sz="2800" dirty="0"/>
              <a:t>Посчитает, найдёт, сравнит и сделает вывод.</a:t>
            </a:r>
          </a:p>
          <a:p>
            <a:pPr marL="109728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450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3)У Саши есть 100 рублей. Ему надо  на все деньги купить к школе школьные принадлежности. Что он сможет купить?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3897632" cy="817240"/>
          </a:xfrm>
        </p:spPr>
        <p:txBody>
          <a:bodyPr/>
          <a:lstStyle/>
          <a:p>
            <a:r>
              <a:rPr lang="ru-RU" dirty="0"/>
              <a:t>Типовая задача для учащегося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348880"/>
            <a:ext cx="4113783" cy="792088"/>
          </a:xfrm>
        </p:spPr>
        <p:txBody>
          <a:bodyPr/>
          <a:lstStyle/>
          <a:p>
            <a:r>
              <a:rPr lang="ru-RU" dirty="0"/>
              <a:t>Планируемый образовательный результат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3356992"/>
            <a:ext cx="4041648" cy="3886200"/>
          </a:xfrm>
        </p:spPr>
        <p:txBody>
          <a:bodyPr>
            <a:normAutofit/>
          </a:bodyPr>
          <a:lstStyle/>
          <a:p>
            <a:r>
              <a:rPr lang="ru-RU" sz="2800" dirty="0"/>
              <a:t>Посчитать количество тетрадей, альбомов, карандашей, линеек, которые можно купить на 100 рублей.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3356992"/>
            <a:ext cx="4041775" cy="3886200"/>
          </a:xfrm>
        </p:spPr>
        <p:txBody>
          <a:bodyPr/>
          <a:lstStyle/>
          <a:p>
            <a:pPr algn="just"/>
            <a:r>
              <a:rPr lang="ru-RU" sz="2800" dirty="0"/>
              <a:t>Посчитает</a:t>
            </a:r>
            <a:r>
              <a:rPr lang="ru-RU" sz="2800" dirty="0" smtClean="0"/>
              <a:t>,</a:t>
            </a:r>
          </a:p>
          <a:p>
            <a:pPr algn="just"/>
            <a:r>
              <a:rPr lang="ru-RU" sz="2800" dirty="0" smtClean="0"/>
              <a:t>  </a:t>
            </a:r>
            <a:r>
              <a:rPr lang="ru-RU" sz="2800" dirty="0"/>
              <a:t>сделает </a:t>
            </a:r>
            <a:r>
              <a:rPr lang="ru-RU" sz="2800" dirty="0" smtClean="0"/>
              <a:t>вывод и купит</a:t>
            </a:r>
            <a:r>
              <a:rPr lang="ru-RU" sz="2800" dirty="0"/>
              <a:t>.</a:t>
            </a:r>
          </a:p>
          <a:p>
            <a:pPr marL="109728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24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24788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6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564904"/>
            <a:ext cx="61926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этом году семья Поповых решила поехать отдыхать на базу отдыха. </a:t>
            </a:r>
          </a:p>
          <a:p>
            <a:r>
              <a:rPr lang="ru-RU" sz="2000" dirty="0"/>
              <a:t>Папа работает водителем на машине, мама учитель в школе, дети - Маша и Даша ученики 6 и 9 классов.. В интернете Поповы нашли несколько подходящих баз отдыха. В базу отдыха «Батя» стоимость путевки составила: взрослым-1500 р. в сутки, детям - скидка в 15%, в  «Станица» </a:t>
            </a:r>
            <a:r>
              <a:rPr lang="ru-RU" sz="2000" dirty="0" smtClean="0"/>
              <a:t>стоимость </a:t>
            </a:r>
            <a:r>
              <a:rPr lang="ru-RU" sz="2000" dirty="0"/>
              <a:t>взрослого – 1800 р. и 20% скидка детям, а в  «Хутор Иргиз» : 1900 р. взрослому и скидки: если один ребенок 15%, если двое- 30%.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7824" y="836712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09813" y="1206044"/>
            <a:ext cx="3204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                Задача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</a:t>
            </a:r>
            <a:r>
              <a:rPr lang="ru-RU" sz="2400" dirty="0" smtClean="0"/>
              <a:t>   </a:t>
            </a:r>
            <a:r>
              <a:rPr lang="ru-RU" sz="2400" b="1" dirty="0"/>
              <a:t>Летний отдых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651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По приезде, они обнаружили, что на базе Отдыха работает отдел проката вещей. Семья решила воспользоваться отделом по прокату. Оказалось, что нужно заплатить за прокат и отдельную сумму за оформление заказа. Ниже была вывешена таблица, по которой нужно рассчитываться.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872468"/>
              </p:ext>
            </p:extLst>
          </p:nvPr>
        </p:nvGraphicFramePr>
        <p:xfrm>
          <a:off x="899592" y="2348880"/>
          <a:ext cx="7128793" cy="360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661"/>
                <a:gridCol w="104807"/>
                <a:gridCol w="1976450"/>
                <a:gridCol w="1665571"/>
                <a:gridCol w="277595"/>
                <a:gridCol w="1093385"/>
                <a:gridCol w="1345324"/>
              </a:tblGrid>
              <a:tr h="11078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Название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Цена проката за один день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Цена оформления заказа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68580" marR="68580" marT="0" marB="0"/>
                </a:tc>
              </a:tr>
              <a:tr h="5539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проката велосипеда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 р.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20р.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0" marR="0" marT="0" marB="0" anchor="ctr"/>
                </a:tc>
              </a:tr>
              <a:tr h="5539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проката мяча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р.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р.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0" marR="0" marT="0" marB="0" anchor="ctr"/>
                </a:tc>
              </a:tr>
              <a:tr h="8308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проката лошади с упряжкой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 р.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р.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0" marR="0" marT="0" marB="0" anchor="ctr"/>
                </a:tc>
              </a:tr>
              <a:tr h="553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проката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лодки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 р.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р.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808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ru-RU" dirty="0"/>
              <a:t>1)Какая база отдыха для семьи Поповых будет </a:t>
            </a:r>
            <a:r>
              <a:rPr lang="ru-RU" dirty="0" smtClean="0"/>
              <a:t>самая выгодная?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3816424" cy="936104"/>
          </a:xfrm>
        </p:spPr>
        <p:txBody>
          <a:bodyPr/>
          <a:lstStyle/>
          <a:p>
            <a:r>
              <a:rPr lang="ru-RU" dirty="0"/>
              <a:t>Типовая задача для учащегося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916832"/>
            <a:ext cx="4113783" cy="936104"/>
          </a:xfrm>
        </p:spPr>
        <p:txBody>
          <a:bodyPr/>
          <a:lstStyle/>
          <a:p>
            <a:r>
              <a:rPr lang="ru-RU" dirty="0"/>
              <a:t>Планируемый образовательный результат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3068960"/>
            <a:ext cx="3960440" cy="352575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/>
              <a:t>В</a:t>
            </a:r>
            <a:r>
              <a:rPr lang="ru-RU" sz="2800" dirty="0" smtClean="0"/>
              <a:t>ычислить </a:t>
            </a:r>
            <a:r>
              <a:rPr lang="ru-RU" sz="2800" dirty="0"/>
              <a:t>стоимость каждой путевки для семьи и получить экономичный вариант.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3068960"/>
            <a:ext cx="4041775" cy="3886200"/>
          </a:xfrm>
        </p:spPr>
        <p:txBody>
          <a:bodyPr/>
          <a:lstStyle/>
          <a:p>
            <a:r>
              <a:rPr lang="ru-RU" sz="2800" dirty="0"/>
              <a:t>Вычисляет и получает.</a:t>
            </a:r>
          </a:p>
          <a:p>
            <a:pPr marL="109728" indent="0">
              <a:buNone/>
            </a:pPr>
            <a:r>
              <a:rPr lang="ru-RU" sz="2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776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39472" cy="1376136"/>
          </a:xfrm>
        </p:spPr>
        <p:txBody>
          <a:bodyPr>
            <a:normAutofit/>
          </a:bodyPr>
          <a:lstStyle/>
          <a:p>
            <a:r>
              <a:rPr lang="ru-RU" sz="3600" dirty="0"/>
              <a:t>Сколько</a:t>
            </a:r>
            <a:r>
              <a:rPr lang="ru-RU" sz="2800" dirty="0"/>
              <a:t> заплатили за прокат велосипеда, если его взяли на 12 дней? За прокат мяча на 5 дней?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4041648" cy="720080"/>
          </a:xfrm>
        </p:spPr>
        <p:txBody>
          <a:bodyPr/>
          <a:lstStyle/>
          <a:p>
            <a:r>
              <a:rPr lang="ru-RU" dirty="0"/>
              <a:t>Типовая задача для учащегося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32856"/>
            <a:ext cx="4113783" cy="720080"/>
          </a:xfrm>
        </p:spPr>
        <p:txBody>
          <a:bodyPr/>
          <a:lstStyle/>
          <a:p>
            <a:r>
              <a:rPr lang="ru-RU" dirty="0"/>
              <a:t>Планируемый образовательный результат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3140968"/>
            <a:ext cx="4041648" cy="3886200"/>
          </a:xfrm>
        </p:spPr>
        <p:txBody>
          <a:bodyPr/>
          <a:lstStyle/>
          <a:p>
            <a:r>
              <a:rPr lang="ru-RU" sz="2800" dirty="0"/>
              <a:t>Использовать данные таблицы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выполнить вычисления</a:t>
            </a:r>
            <a:r>
              <a:rPr lang="ru-RU" dirty="0"/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4" y="3140968"/>
            <a:ext cx="4041775" cy="3886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Использует, 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ыполняет.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0762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655496" cy="1520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/>
              <a:t>Для отдыха семья откладывала деньги. Семья </a:t>
            </a:r>
            <a:r>
              <a:rPr lang="ru-RU" sz="3100" dirty="0" smtClean="0"/>
              <a:t>хранила деньги </a:t>
            </a:r>
            <a:r>
              <a:rPr lang="ru-RU" sz="3100" dirty="0"/>
              <a:t>в евро. У семьи Поповых собралось 1500 € . Обменный курс на данный момент 1€=75р. Хватит ли этой суммы семье?</a:t>
            </a:r>
            <a:br>
              <a:rPr lang="ru-RU" sz="3100" dirty="0"/>
            </a:br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4032448" cy="576064"/>
          </a:xfrm>
        </p:spPr>
        <p:txBody>
          <a:bodyPr/>
          <a:lstStyle/>
          <a:p>
            <a:r>
              <a:rPr lang="ru-RU" dirty="0"/>
              <a:t>Типовая задача для учащегося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8024" y="2348880"/>
            <a:ext cx="3969767" cy="57606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Планируемый </a:t>
            </a:r>
          </a:p>
          <a:p>
            <a:r>
              <a:rPr lang="ru-RU" dirty="0" smtClean="0"/>
              <a:t>образовательный </a:t>
            </a:r>
            <a:r>
              <a:rPr lang="ru-RU" dirty="0"/>
              <a:t>результат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2924944"/>
            <a:ext cx="4041648" cy="3886200"/>
          </a:xfrm>
        </p:spPr>
        <p:txBody>
          <a:bodyPr/>
          <a:lstStyle/>
          <a:p>
            <a:r>
              <a:rPr lang="ru-RU" sz="2800" dirty="0"/>
              <a:t>П</a:t>
            </a:r>
            <a:r>
              <a:rPr lang="ru-RU" sz="2800" dirty="0" smtClean="0"/>
              <a:t>еревести </a:t>
            </a:r>
            <a:r>
              <a:rPr lang="ru-RU" sz="2800" dirty="0"/>
              <a:t>валюту по курсу и сравнить с той </a:t>
            </a:r>
            <a:r>
              <a:rPr lang="ru-RU" sz="2800" dirty="0" smtClean="0"/>
              <a:t>суммой, которая </a:t>
            </a:r>
            <a:r>
              <a:rPr lang="ru-RU" sz="2800" dirty="0"/>
              <a:t>потребуется семье на путёвки.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924944"/>
            <a:ext cx="4113783" cy="3789040"/>
          </a:xfrm>
        </p:spPr>
        <p:txBody>
          <a:bodyPr/>
          <a:lstStyle/>
          <a:p>
            <a:r>
              <a:rPr lang="ru-RU" sz="2800" dirty="0"/>
              <a:t>Переводит и сравнивает.</a:t>
            </a:r>
          </a:p>
          <a:p>
            <a:pPr marL="109728" indent="0">
              <a:buNone/>
            </a:pPr>
            <a:r>
              <a:rPr lang="ru-RU" sz="2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870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заданий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dirty="0"/>
              <a:t>Требуют перевода с обыденного языка на математический язык</a:t>
            </a:r>
          </a:p>
          <a:p>
            <a:r>
              <a:rPr lang="ru-RU" dirty="0"/>
              <a:t>Контекст заданий близок к проблемным ситуациям, возникающим в повседневной жизни</a:t>
            </a:r>
          </a:p>
          <a:p>
            <a:r>
              <a:rPr lang="ru-RU" dirty="0"/>
              <a:t>Задача, поставленная вне математики и решаемая с помощью предметных знаний по математике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29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1.Губанова, М.И., Лебедева, Е.П. Функциональная грамотность младших школьников: проблемы и перспективы формирования [Текст] // Начальная школа плюс до и после. – </a:t>
            </a:r>
            <a:r>
              <a:rPr lang="ru-RU" dirty="0" smtClean="0"/>
              <a:t>2019</a:t>
            </a:r>
            <a:r>
              <a:rPr lang="ru-RU" dirty="0"/>
              <a:t>. - №12</a:t>
            </a:r>
          </a:p>
          <a:p>
            <a:r>
              <a:rPr lang="ru-RU" dirty="0"/>
              <a:t>    2.Н.Б. Истомина. Учимся решать комбинаторные задачи.</a:t>
            </a:r>
          </a:p>
          <a:p>
            <a:r>
              <a:rPr lang="ru-RU" dirty="0"/>
              <a:t>Смоленск ассоциация </a:t>
            </a:r>
            <a:r>
              <a:rPr lang="ru-RU" dirty="0" err="1"/>
              <a:t>ХХIвек</a:t>
            </a:r>
            <a:r>
              <a:rPr lang="ru-RU" dirty="0"/>
              <a:t> </a:t>
            </a:r>
            <a:r>
              <a:rPr lang="ru-RU" dirty="0" smtClean="0"/>
              <a:t>2016 </a:t>
            </a:r>
            <a:r>
              <a:rPr lang="ru-RU" dirty="0"/>
              <a:t>год</a:t>
            </a:r>
          </a:p>
          <a:p>
            <a:r>
              <a:rPr lang="ru-RU" dirty="0"/>
              <a:t>    3.Т.К. </a:t>
            </a:r>
            <a:r>
              <a:rPr lang="ru-RU" dirty="0" err="1"/>
              <a:t>Жигалкина</a:t>
            </a:r>
            <a:r>
              <a:rPr lang="ru-RU" dirty="0"/>
              <a:t> «Игровые и занимательные задания по математике».</a:t>
            </a:r>
          </a:p>
          <a:p>
            <a:r>
              <a:rPr lang="ru-RU" dirty="0"/>
              <a:t>Москва «Просвещение».</a:t>
            </a:r>
            <a:r>
              <a:rPr lang="ru-RU" dirty="0" smtClean="0"/>
              <a:t>1919 </a:t>
            </a:r>
            <a:r>
              <a:rPr lang="ru-RU" dirty="0"/>
              <a:t>год</a:t>
            </a:r>
          </a:p>
          <a:p>
            <a:r>
              <a:rPr lang="ru-RU" dirty="0"/>
              <a:t>    4.Мацкевич, В., Крупник, С. Функциональная грамотность [Текст] // Всемирная энциклопедия: Философия. - Минск, </a:t>
            </a:r>
            <a:r>
              <a:rPr lang="ru-RU" dirty="0" err="1"/>
              <a:t>Харвест</a:t>
            </a:r>
            <a:r>
              <a:rPr lang="ru-RU" dirty="0"/>
              <a:t>, </a:t>
            </a:r>
            <a:r>
              <a:rPr lang="ru-RU" dirty="0" smtClean="0"/>
              <a:t>2013. </a:t>
            </a:r>
            <a:r>
              <a:rPr lang="ru-RU" dirty="0"/>
              <a:t>- 312 с.</a:t>
            </a:r>
          </a:p>
        </p:txBody>
      </p:sp>
    </p:spTree>
    <p:extLst>
      <p:ext uri="{BB962C8B-B14F-4D97-AF65-F5344CB8AC3E}">
        <p14:creationId xmlns:p14="http://schemas.microsoft.com/office/powerpoint/2010/main" val="53163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мир\Desktop\табл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10" y="836712"/>
            <a:ext cx="7704856" cy="577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8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052736"/>
            <a:ext cx="5238328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/>
              <a:t>Учащиеся, овладевшие математической грамотностью, способны:</a:t>
            </a:r>
          </a:p>
          <a:p>
            <a:r>
              <a:rPr lang="ru-RU" dirty="0"/>
              <a:t>•	распознавать проблемы, которые возникают в окружающей действительности и могут быть решены средствами математики;</a:t>
            </a:r>
          </a:p>
          <a:p>
            <a:r>
              <a:rPr lang="ru-RU" dirty="0"/>
              <a:t>•	формулировать эти проблемы на языке математики;</a:t>
            </a:r>
          </a:p>
          <a:p>
            <a:r>
              <a:rPr lang="ru-RU" dirty="0"/>
              <a:t>•	решать проблемы, используя математические факты и методы;</a:t>
            </a:r>
          </a:p>
          <a:p>
            <a:r>
              <a:rPr lang="ru-RU" dirty="0"/>
              <a:t>•	анализировать использованные методы решения;</a:t>
            </a:r>
          </a:p>
          <a:p>
            <a:r>
              <a:rPr lang="ru-RU" dirty="0"/>
              <a:t>•	интерпретировать полученные результаты с учетом поставленной проблемы;</a:t>
            </a:r>
          </a:p>
          <a:p>
            <a:r>
              <a:rPr lang="ru-RU" dirty="0"/>
              <a:t>•	формулировать и записывать результаты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10829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424936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Развитие логического мышления школьников основывается на решении нестандартных задач на уроках математики, которые требуют повышенного внимания к анализу условия и построения цепочки взаимосвязанных логических рассуждений. Они позволяют рассматривать объект с разных точек зрения, учат анализу, синтезу, оценочным суждениям, воспитывают внимание, способствуют развитию познавательного интереса и активности учащихся</a:t>
            </a:r>
            <a:r>
              <a:rPr lang="ru-RU" sz="2400" dirty="0" smtClean="0"/>
              <a:t>.. </a:t>
            </a:r>
            <a:r>
              <a:rPr lang="ru-RU" sz="2400" dirty="0"/>
              <a:t>Задания предполагают повысить у учащихся мотивацию к изучению предмета, развить аналитико-синтетические способности, сообразительность, математическую речь, гибкость ума. </a:t>
            </a:r>
          </a:p>
        </p:txBody>
      </p:sp>
    </p:spTree>
    <p:extLst>
      <p:ext uri="{BB962C8B-B14F-4D97-AF65-F5344CB8AC3E}">
        <p14:creationId xmlns:p14="http://schemas.microsoft.com/office/powerpoint/2010/main" val="6462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задачи или задачи, связанные с повседневной жизнью.</a:t>
            </a:r>
          </a:p>
        </p:txBody>
      </p:sp>
    </p:spTree>
    <p:extLst>
      <p:ext uri="{BB962C8B-B14F-4D97-AF65-F5344CB8AC3E}">
        <p14:creationId xmlns:p14="http://schemas.microsoft.com/office/powerpoint/2010/main" val="23605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 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Витя вылепил игрушку из глины за 40 мин. На раскрашивание этой игрушки он потратил времени в 2 раза меньше, а потом в течение 1 ч игрушка обжигалась в печи. Сколько времени ушло на изготовление игрушки?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1ч=60мин.</a:t>
            </a:r>
          </a:p>
          <a:p>
            <a:r>
              <a:rPr lang="ru-RU" smtClean="0"/>
              <a:t>1</a:t>
            </a:r>
            <a:r>
              <a:rPr lang="ru-RU" dirty="0"/>
              <a:t>.	40:2=20(мин.)- ушло на раскрашивание.</a:t>
            </a:r>
          </a:p>
          <a:p>
            <a:r>
              <a:rPr lang="ru-RU" dirty="0"/>
              <a:t>2.	40+20+60=120(мин)- ушло на изготовление игрушки.</a:t>
            </a:r>
          </a:p>
          <a:p>
            <a:r>
              <a:rPr lang="ru-RU" dirty="0"/>
              <a:t>3.	120мин.=2ч</a:t>
            </a:r>
          </a:p>
          <a:p>
            <a:r>
              <a:rPr lang="ru-RU" dirty="0"/>
              <a:t>Ответ: 2 часа.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2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Длина коридора 36 м. Есть три куска линолеума: первый кусок длиной 12м, второй – в 2 раза короче, а третий – на 2 м короче первого. Хватит ли их, чтобы покрыть пол в коридоре (ширина кусков и ширина коридора совпадают)?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1) 12:2=6(м)- длина второго куска.</a:t>
            </a:r>
          </a:p>
          <a:p>
            <a:r>
              <a:rPr lang="ru-RU" dirty="0"/>
              <a:t>2) 12-2=10(м)- длина третьего куска.</a:t>
            </a:r>
          </a:p>
          <a:p>
            <a:r>
              <a:rPr lang="ru-RU" dirty="0"/>
              <a:t>3)  12+6+10=28(м) – всего линолеума.</a:t>
            </a:r>
          </a:p>
          <a:p>
            <a:r>
              <a:rPr lang="ru-RU" dirty="0"/>
              <a:t>Ответ: так как длина коридора 36 м, линолеума 28м, значит,  36-28= 8 м не хватает.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6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 3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 шкафу было 16 чашек с синими цветочками, чашек в горошек – на 2 меньше, чайных ложек – на 12 больше, чем чашек в горошек. Сколько одновременно человек смогут пить чай, если у каждого должна быть своя чашка и своя чайная ложка?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1) 16-2=14 (шт.)- чашек в горошек.</a:t>
            </a:r>
          </a:p>
          <a:p>
            <a:r>
              <a:rPr lang="ru-RU" dirty="0"/>
              <a:t>2) 14+12=26 (шт.) – чайных ложек.</a:t>
            </a:r>
          </a:p>
          <a:p>
            <a:r>
              <a:rPr lang="ru-RU" dirty="0"/>
              <a:t>3) 16+14=30(шт.) – чашек всего.</a:t>
            </a:r>
          </a:p>
          <a:p>
            <a:r>
              <a:rPr lang="ru-RU" dirty="0"/>
              <a:t>Ответ: так как ложек 26, а чашек 30  значит, пить чай смогут 26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33635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440</TotalTime>
  <Words>1441</Words>
  <Application>Microsoft Office PowerPoint</Application>
  <PresentationFormat>Экран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Городская</vt:lpstr>
      <vt:lpstr>«Задания для формирования    функциональной математической грамотности младших школьников»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1</vt:lpstr>
      <vt:lpstr>Задача № 2</vt:lpstr>
      <vt:lpstr>Задача № 3</vt:lpstr>
      <vt:lpstr>Задача № 4</vt:lpstr>
      <vt:lpstr>Задача № 5</vt:lpstr>
      <vt:lpstr>Нестандартные задачи.</vt:lpstr>
      <vt:lpstr>Нестандартные задачи.</vt:lpstr>
      <vt:lpstr>Нестандартные задачи.</vt:lpstr>
      <vt:lpstr>Задачи повышенной трудности</vt:lpstr>
      <vt:lpstr>          Модельная карта </vt:lpstr>
      <vt:lpstr>1)Мама дала Саше100 р. Нужно купить  5 тетрадей, 2 альбома. Хватит ли этих денег? </vt:lpstr>
      <vt:lpstr>Саша пошёл в магазин и увидел,  что тетрадь подорожала на 2 рубля, а альбом на 6 рублей. Хватит ли 100 рублей на покупку 5 тетрадей. </vt:lpstr>
      <vt:lpstr>3)У Саши есть 100 рублей. Ему надо  на все деньги купить к школе школьные принадлежности. Что он сможет купить? </vt:lpstr>
      <vt:lpstr>Презентация PowerPoint</vt:lpstr>
      <vt:lpstr>По приезде, они обнаружили, что на базе Отдыха работает отдел проката вещей. Семья решила воспользоваться отделом по прокату. Оказалось, что нужно заплатить за прокат и отдельную сумму за оформление заказа. Ниже была вывешена таблица, по которой нужно рассчитываться. </vt:lpstr>
      <vt:lpstr>1)Какая база отдыха для семьи Поповых будет самая выгодная? </vt:lpstr>
      <vt:lpstr>Сколько заплатили за прокат велосипеда, если его взяли на 12 дней? За прокат мяча на 5 дней?</vt:lpstr>
      <vt:lpstr> Для отдыха семья откладывала деньги. Семья хранила деньги в евро. У семьи Поповых собралось 1500 € . Обменный курс на данный момент 1€=75р. Хватит ли этой суммы семье?  </vt:lpstr>
      <vt:lpstr>Особенности заданий</vt:lpstr>
      <vt:lpstr>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формирования и заданий и оценки математической грамотности</dc:title>
  <dc:creator>Владимир</dc:creator>
  <cp:lastModifiedBy>Владимир</cp:lastModifiedBy>
  <cp:revision>65</cp:revision>
  <dcterms:created xsi:type="dcterms:W3CDTF">2020-02-05T10:14:08Z</dcterms:created>
  <dcterms:modified xsi:type="dcterms:W3CDTF">2020-04-14T05:08:09Z</dcterms:modified>
</cp:coreProperties>
</file>